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9"/>
  </p:notesMasterIdLst>
  <p:handoutMasterIdLst>
    <p:handoutMasterId r:id="rId10"/>
  </p:handoutMasterIdLst>
  <p:sldIdLst>
    <p:sldId id="256" r:id="rId2"/>
    <p:sldId id="260" r:id="rId3"/>
    <p:sldId id="261" r:id="rId4"/>
    <p:sldId id="262" r:id="rId5"/>
    <p:sldId id="264" r:id="rId6"/>
    <p:sldId id="263" r:id="rId7"/>
    <p:sldId id="265" r:id="rId8"/>
  </p:sldIdLst>
  <p:sldSz cx="12192000" cy="6858000"/>
  <p:notesSz cx="7077075" cy="936307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3A34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023" autoAdjust="0"/>
    <p:restoredTop sz="94660"/>
  </p:normalViewPr>
  <p:slideViewPr>
    <p:cSldViewPr snapToGrid="0">
      <p:cViewPr varScale="1">
        <p:scale>
          <a:sx n="61" d="100"/>
          <a:sy n="61" d="100"/>
        </p:scale>
        <p:origin x="90" y="7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66733" cy="469780"/>
          </a:xfrm>
          <a:prstGeom prst="rect">
            <a:avLst/>
          </a:prstGeom>
        </p:spPr>
        <p:txBody>
          <a:bodyPr vert="horz" lIns="93936" tIns="46968" rIns="93936" bIns="46968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008705" y="0"/>
            <a:ext cx="3066733" cy="469780"/>
          </a:xfrm>
          <a:prstGeom prst="rect">
            <a:avLst/>
          </a:prstGeom>
        </p:spPr>
        <p:txBody>
          <a:bodyPr vert="horz" lIns="93936" tIns="46968" rIns="93936" bIns="46968" rtlCol="0"/>
          <a:lstStyle>
            <a:lvl1pPr algn="r">
              <a:defRPr sz="1200"/>
            </a:lvl1pPr>
          </a:lstStyle>
          <a:p>
            <a:fld id="{F505510C-4B46-4FEF-AFC8-9BD6EBBF0201}" type="datetimeFigureOut">
              <a:rPr lang="en-US" smtClean="0"/>
              <a:t>11/17/2015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93297"/>
            <a:ext cx="3066733" cy="469779"/>
          </a:xfrm>
          <a:prstGeom prst="rect">
            <a:avLst/>
          </a:prstGeom>
        </p:spPr>
        <p:txBody>
          <a:bodyPr vert="horz" lIns="93936" tIns="46968" rIns="93936" bIns="46968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008705" y="8893297"/>
            <a:ext cx="3066733" cy="469779"/>
          </a:xfrm>
          <a:prstGeom prst="rect">
            <a:avLst/>
          </a:prstGeom>
        </p:spPr>
        <p:txBody>
          <a:bodyPr vert="horz" lIns="93936" tIns="46968" rIns="93936" bIns="46968" rtlCol="0" anchor="b"/>
          <a:lstStyle>
            <a:lvl1pPr algn="r">
              <a:defRPr sz="1200"/>
            </a:lvl1pPr>
          </a:lstStyle>
          <a:p>
            <a:fld id="{C2C595EE-3E17-403F-B929-CF50FB9366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709895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67050" cy="469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008438" y="0"/>
            <a:ext cx="3067050" cy="469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B15858A-0742-4D37-8F91-CFA59F95B2A0}" type="datetimeFigureOut">
              <a:rPr lang="en-US" smtClean="0"/>
              <a:t>11/17/2015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28663" y="1169988"/>
            <a:ext cx="5619750" cy="316071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8025" y="4505325"/>
            <a:ext cx="5661025" cy="3687763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93175"/>
            <a:ext cx="3067050" cy="469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008438" y="8893175"/>
            <a:ext cx="3067050" cy="469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5063A5F-6A32-4451-AED4-8611944ADC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258152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8F5E7B05-7E61-4C34-A757-0093FF30E2B5}" type="datetimeFigureOut">
              <a:rPr lang="en-US" smtClean="0"/>
              <a:t>11/17/2015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6EBC764C-3EAD-4D06-84BB-6EBBF324E3D6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4766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5E7B05-7E61-4C34-A757-0093FF30E2B5}" type="datetimeFigureOut">
              <a:rPr lang="en-US" smtClean="0"/>
              <a:t>11/17/2015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BC764C-3EAD-4D06-84BB-6EBBF324E3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10444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5E7B05-7E61-4C34-A757-0093FF30E2B5}" type="datetimeFigureOut">
              <a:rPr lang="en-US" smtClean="0"/>
              <a:t>11/17/2015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BC764C-3EAD-4D06-84BB-6EBBF324E3D6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5085891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5E7B05-7E61-4C34-A757-0093FF30E2B5}" type="datetimeFigureOut">
              <a:rPr lang="en-US" smtClean="0"/>
              <a:t>11/17/2015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BC764C-3EAD-4D06-84BB-6EBBF324E3D6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5684355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5E7B05-7E61-4C34-A757-0093FF30E2B5}" type="datetimeFigureOut">
              <a:rPr lang="en-US" smtClean="0"/>
              <a:t>11/17/2015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BC764C-3EAD-4D06-84BB-6EBBF324E3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557841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5E7B05-7E61-4C34-A757-0093FF30E2B5}" type="datetimeFigureOut">
              <a:rPr lang="en-US" smtClean="0"/>
              <a:t>11/17/2015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BC764C-3EAD-4D06-84BB-6EBBF324E3D6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2683287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5E7B05-7E61-4C34-A757-0093FF30E2B5}" type="datetimeFigureOut">
              <a:rPr lang="en-US" smtClean="0"/>
              <a:t>11/17/2015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BC764C-3EAD-4D06-84BB-6EBBF324E3D6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7732398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5E7B05-7E61-4C34-A757-0093FF30E2B5}" type="datetimeFigureOut">
              <a:rPr lang="en-US" smtClean="0"/>
              <a:t>11/17/2015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BC764C-3EAD-4D06-84BB-6EBBF324E3D6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7525899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5E7B05-7E61-4C34-A757-0093FF30E2B5}" type="datetimeFigureOut">
              <a:rPr lang="en-US" smtClean="0"/>
              <a:t>11/17/2015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BC764C-3EAD-4D06-84BB-6EBBF324E3D6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566664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5E7B05-7E61-4C34-A757-0093FF30E2B5}" type="datetimeFigureOut">
              <a:rPr lang="en-US" smtClean="0"/>
              <a:t>11/17/2015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BC764C-3EAD-4D06-84BB-6EBBF324E3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89167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5E7B05-7E61-4C34-A757-0093FF30E2B5}" type="datetimeFigureOut">
              <a:rPr lang="en-US" smtClean="0"/>
              <a:t>11/17/2015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BC764C-3EAD-4D06-84BB-6EBBF324E3D6}" type="slidenum">
              <a:rPr lang="en-US" smtClean="0"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136522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5E7B05-7E61-4C34-A757-0093FF30E2B5}" type="datetimeFigureOut">
              <a:rPr lang="en-US" smtClean="0"/>
              <a:t>11/17/2015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BC764C-3EAD-4D06-84BB-6EBBF324E3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05068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5E7B05-7E61-4C34-A757-0093FF30E2B5}" type="datetimeFigureOut">
              <a:rPr lang="en-US" smtClean="0"/>
              <a:t>11/17/2015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BC764C-3EAD-4D06-84BB-6EBBF324E3D6}" type="slidenum">
              <a:rPr lang="en-US" smtClean="0"/>
              <a:t>‹#›</a:t>
            </a:fld>
            <a:endParaRPr lang="en-US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874912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5E7B05-7E61-4C34-A757-0093FF30E2B5}" type="datetimeFigureOut">
              <a:rPr lang="en-US" smtClean="0"/>
              <a:t>11/17/2015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BC764C-3EAD-4D06-84BB-6EBBF324E3D6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949131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5E7B05-7E61-4C34-A757-0093FF30E2B5}" type="datetimeFigureOut">
              <a:rPr lang="en-US" smtClean="0"/>
              <a:t>11/17/2015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BC764C-3EAD-4D06-84BB-6EBBF324E3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66922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5E7B05-7E61-4C34-A757-0093FF30E2B5}" type="datetimeFigureOut">
              <a:rPr lang="en-US" smtClean="0"/>
              <a:t>11/17/2015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BC764C-3EAD-4D06-84BB-6EBBF324E3D6}" type="slidenum">
              <a:rPr lang="en-US" smtClean="0"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157828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5E7B05-7E61-4C34-A757-0093FF30E2B5}" type="datetimeFigureOut">
              <a:rPr lang="en-US" smtClean="0"/>
              <a:t>11/17/2015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BC764C-3EAD-4D06-84BB-6EBBF324E3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55500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8F5E7B05-7E61-4C34-A757-0093FF30E2B5}" type="datetimeFigureOut">
              <a:rPr lang="en-US" smtClean="0"/>
              <a:t>11/17/2015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6EBC764C-3EAD-4D06-84BB-6EBBF324E3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84388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b="1" dirty="0" smtClean="0">
                <a:latin typeface="Century Gothic" panose="020B0502020202020204" pitchFamily="34" charset="0"/>
              </a:rPr>
              <a:t>Ethanol Inputs</a:t>
            </a:r>
            <a:endParaRPr lang="en-US" b="1" dirty="0">
              <a:latin typeface="Century Gothic" panose="020B0502020202020204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6296890"/>
            <a:ext cx="9144000" cy="561109"/>
          </a:xfrm>
        </p:spPr>
        <p:txBody>
          <a:bodyPr/>
          <a:lstStyle/>
          <a:p>
            <a:r>
              <a:rPr lang="en-US" dirty="0" smtClean="0">
                <a:latin typeface="Century Gothic" panose="020B0502020202020204" pitchFamily="34" charset="0"/>
              </a:rPr>
              <a:t>Unit 2, Lesson 1</a:t>
            </a:r>
            <a:endParaRPr lang="en-US" dirty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180072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64140" y="273124"/>
            <a:ext cx="1638739" cy="956113"/>
          </a:xfrm>
          <a:prstGeom prst="rect">
            <a:avLst/>
          </a:prstGeom>
          <a:ln w="3175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lvl="0"/>
            <a:r>
              <a:rPr lang="en-US" dirty="0" smtClean="0"/>
              <a:t>Ethanol is a product of fermentation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1"/>
            <a:r>
              <a:rPr lang="en-US" dirty="0"/>
              <a:t>Definition of </a:t>
            </a:r>
            <a:r>
              <a:rPr lang="en-US" b="1" i="1" dirty="0"/>
              <a:t>fermentation</a:t>
            </a:r>
            <a:r>
              <a:rPr lang="en-US" dirty="0"/>
              <a:t>: A chemical decomposition which takes place in an organic substance exposed to the air, due to the action of microscopic organisms.</a:t>
            </a:r>
          </a:p>
          <a:p>
            <a:pPr lvl="1"/>
            <a:r>
              <a:rPr lang="en-US" dirty="0"/>
              <a:t>Ethanol production product categories</a:t>
            </a:r>
          </a:p>
          <a:p>
            <a:pPr lvl="2"/>
            <a:r>
              <a:rPr lang="en-US" dirty="0"/>
              <a:t>Feedstock: Raw materials that are readily converted to fermented sugars</a:t>
            </a:r>
            <a:r>
              <a:rPr lang="en-US" dirty="0" smtClean="0"/>
              <a:t>.</a:t>
            </a:r>
          </a:p>
          <a:p>
            <a:pPr lvl="3"/>
            <a:r>
              <a:rPr lang="en-US" dirty="0"/>
              <a:t>Sugar- sugar beets, sugar cane, sweet sorghum, ripe fruits.</a:t>
            </a:r>
          </a:p>
          <a:p>
            <a:pPr lvl="3"/>
            <a:r>
              <a:rPr lang="en-US" dirty="0"/>
              <a:t>Starch- grains, potatoes, Jerusalem artichokes</a:t>
            </a:r>
          </a:p>
          <a:p>
            <a:pPr lvl="2"/>
            <a:r>
              <a:rPr lang="en-US" dirty="0" smtClean="0"/>
              <a:t>Wastes</a:t>
            </a:r>
            <a:r>
              <a:rPr lang="en-US" dirty="0"/>
              <a:t>: Forest material, garbage, sewage, crop </a:t>
            </a:r>
            <a:r>
              <a:rPr lang="en-US" dirty="0" smtClean="0"/>
              <a:t>residue</a:t>
            </a:r>
          </a:p>
          <a:p>
            <a:pPr lvl="3"/>
            <a:r>
              <a:rPr lang="en-US" dirty="0"/>
              <a:t>Cellulose- </a:t>
            </a:r>
            <a:r>
              <a:rPr lang="en-US" dirty="0" err="1"/>
              <a:t>stover</a:t>
            </a:r>
            <a:r>
              <a:rPr lang="en-US" dirty="0"/>
              <a:t>, </a:t>
            </a:r>
            <a:r>
              <a:rPr lang="en-US" dirty="0" smtClean="0"/>
              <a:t>grasses, wood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78036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64140" y="273124"/>
            <a:ext cx="1638739" cy="956113"/>
          </a:xfrm>
          <a:prstGeom prst="rect">
            <a:avLst/>
          </a:prstGeom>
          <a:ln w="3175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lvl="0"/>
            <a:r>
              <a:rPr lang="en-US" dirty="0" smtClean="0"/>
              <a:t>Feedstocks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 numCol="2">
            <a:normAutofit/>
          </a:bodyPr>
          <a:lstStyle/>
          <a:p>
            <a:pPr lvl="1"/>
            <a:r>
              <a:rPr lang="en-US" sz="3200" dirty="0" smtClean="0"/>
              <a:t>Sweet sorghum</a:t>
            </a:r>
          </a:p>
          <a:p>
            <a:pPr lvl="1"/>
            <a:r>
              <a:rPr lang="en-US" sz="3200" dirty="0" smtClean="0"/>
              <a:t>Jerusalem artichoke</a:t>
            </a:r>
          </a:p>
          <a:p>
            <a:pPr lvl="1"/>
            <a:r>
              <a:rPr lang="en-US" sz="3200" dirty="0" smtClean="0"/>
              <a:t>Sugar cane</a:t>
            </a:r>
          </a:p>
          <a:p>
            <a:pPr lvl="1"/>
            <a:r>
              <a:rPr lang="en-US" sz="3200" dirty="0" smtClean="0"/>
              <a:t>Fodder beets</a:t>
            </a:r>
          </a:p>
          <a:p>
            <a:pPr lvl="1"/>
            <a:r>
              <a:rPr lang="en-US" sz="3200" dirty="0" smtClean="0"/>
              <a:t>Sugar beets</a:t>
            </a:r>
          </a:p>
          <a:p>
            <a:pPr lvl="1"/>
            <a:r>
              <a:rPr lang="en-US" sz="3200" dirty="0" smtClean="0"/>
              <a:t>Fruit crop</a:t>
            </a:r>
          </a:p>
          <a:p>
            <a:pPr lvl="1"/>
            <a:r>
              <a:rPr lang="en-US" sz="3200" dirty="0" smtClean="0"/>
              <a:t>Starch crop</a:t>
            </a:r>
          </a:p>
          <a:p>
            <a:pPr lvl="1"/>
            <a:r>
              <a:rPr lang="en-US" sz="3200" dirty="0" smtClean="0"/>
              <a:t>Crop residue</a:t>
            </a:r>
          </a:p>
          <a:p>
            <a:pPr lvl="1"/>
            <a:r>
              <a:rPr lang="en-US" sz="3200" dirty="0" smtClean="0"/>
              <a:t>Forage crop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818328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64140" y="273124"/>
            <a:ext cx="1638739" cy="956113"/>
          </a:xfrm>
          <a:prstGeom prst="rect">
            <a:avLst/>
          </a:prstGeom>
          <a:ln w="3175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lvl="0"/>
            <a:r>
              <a:rPr lang="en-US" dirty="0" smtClean="0"/>
              <a:t>Factors in ethanol production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 numCol="1">
            <a:normAutofit/>
          </a:bodyPr>
          <a:lstStyle/>
          <a:p>
            <a:pPr lvl="1"/>
            <a:r>
              <a:rPr lang="en-US" dirty="0"/>
              <a:t>In choosing which crops that are made into ethanol, individuals must look at both yield and economics. </a:t>
            </a:r>
          </a:p>
          <a:p>
            <a:pPr lvl="2"/>
            <a:r>
              <a:rPr lang="en-US" dirty="0" smtClean="0"/>
              <a:t>1 acre sugar beets = </a:t>
            </a:r>
            <a:r>
              <a:rPr lang="en-US" dirty="0" smtClean="0"/>
              <a:t>727 </a:t>
            </a:r>
            <a:r>
              <a:rPr lang="en-US" dirty="0" smtClean="0"/>
              <a:t>gallons ethanol</a:t>
            </a:r>
          </a:p>
          <a:p>
            <a:pPr lvl="2"/>
            <a:r>
              <a:rPr lang="en-US" dirty="0" smtClean="0"/>
              <a:t>1 </a:t>
            </a:r>
            <a:r>
              <a:rPr lang="en-US" dirty="0"/>
              <a:t>acre of </a:t>
            </a:r>
            <a:r>
              <a:rPr lang="en-US" dirty="0" smtClean="0"/>
              <a:t>sugarcane = </a:t>
            </a:r>
            <a:r>
              <a:rPr lang="en-US" dirty="0" smtClean="0"/>
              <a:t>584 </a:t>
            </a:r>
            <a:r>
              <a:rPr lang="en-US" dirty="0" smtClean="0"/>
              <a:t>gallons ethanol</a:t>
            </a:r>
          </a:p>
          <a:p>
            <a:pPr lvl="2"/>
            <a:r>
              <a:rPr lang="en-US" dirty="0" smtClean="0"/>
              <a:t>1 acre of sorghum = 374 gallons ethanol</a:t>
            </a:r>
            <a:endParaRPr lang="en-US" dirty="0"/>
          </a:p>
          <a:p>
            <a:pPr lvl="2"/>
            <a:r>
              <a:rPr lang="en-US" dirty="0"/>
              <a:t>1 acre of </a:t>
            </a:r>
            <a:r>
              <a:rPr lang="en-US" dirty="0" smtClean="0"/>
              <a:t>corn = 354 gallons ethanol</a:t>
            </a:r>
          </a:p>
          <a:p>
            <a:pPr lvl="2"/>
            <a:r>
              <a:rPr lang="en-US" dirty="0" smtClean="0"/>
              <a:t>1 acre wheat </a:t>
            </a:r>
            <a:r>
              <a:rPr lang="en-US" smtClean="0"/>
              <a:t>= </a:t>
            </a:r>
            <a:r>
              <a:rPr lang="en-US" smtClean="0"/>
              <a:t>110 </a:t>
            </a:r>
            <a:r>
              <a:rPr lang="en-US" dirty="0" smtClean="0"/>
              <a:t>gallons ethanol</a:t>
            </a:r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54413" y="3955219"/>
            <a:ext cx="4261055" cy="2745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38623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64140" y="273124"/>
            <a:ext cx="1638739" cy="956113"/>
          </a:xfrm>
          <a:prstGeom prst="rect">
            <a:avLst/>
          </a:prstGeom>
          <a:ln w="3175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lvl="0"/>
            <a:r>
              <a:rPr lang="en-US" dirty="0" smtClean="0"/>
              <a:t>Comparing to biodiesel production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 numCol="1">
            <a:normAutofit/>
          </a:bodyPr>
          <a:lstStyle/>
          <a:p>
            <a:pPr lvl="1"/>
            <a:r>
              <a:rPr lang="en-US" dirty="0"/>
              <a:t>In choosing which crops that are made into </a:t>
            </a:r>
            <a:r>
              <a:rPr lang="en-US" dirty="0" smtClean="0"/>
              <a:t>biodiesel, </a:t>
            </a:r>
            <a:r>
              <a:rPr lang="en-US" dirty="0"/>
              <a:t>individuals must look at both yield and economics. </a:t>
            </a:r>
          </a:p>
          <a:p>
            <a:pPr lvl="2"/>
            <a:r>
              <a:rPr lang="en-US" dirty="0" smtClean="0"/>
              <a:t>1 acre oil palm = 508 gallons biodiesel</a:t>
            </a:r>
          </a:p>
          <a:p>
            <a:pPr lvl="2"/>
            <a:r>
              <a:rPr lang="en-US" dirty="0" smtClean="0"/>
              <a:t>1 acre coconut = 230 gallons biodiesel</a:t>
            </a:r>
          </a:p>
          <a:p>
            <a:pPr lvl="2"/>
            <a:r>
              <a:rPr lang="en-US" dirty="0" smtClean="0"/>
              <a:t>1 acre rapeseed = 102 gallons biodiesel</a:t>
            </a:r>
          </a:p>
          <a:p>
            <a:pPr lvl="2"/>
            <a:r>
              <a:rPr lang="en-US" dirty="0" smtClean="0"/>
              <a:t>1 acre peanuts = 90 gallons biodiesel</a:t>
            </a:r>
          </a:p>
          <a:p>
            <a:pPr lvl="2"/>
            <a:r>
              <a:rPr lang="en-US" dirty="0" smtClean="0"/>
              <a:t>1 acre sunflower = 82 gallons biodiesel</a:t>
            </a:r>
          </a:p>
          <a:p>
            <a:pPr lvl="2"/>
            <a:r>
              <a:rPr lang="en-US" dirty="0" smtClean="0"/>
              <a:t>1 acre soybeans = 65 gallons biodiesel</a:t>
            </a:r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24567" y="4056697"/>
            <a:ext cx="3533161" cy="26456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2031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64140" y="273124"/>
            <a:ext cx="1638739" cy="956113"/>
          </a:xfrm>
          <a:prstGeom prst="rect">
            <a:avLst/>
          </a:prstGeom>
          <a:ln w="3175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lvl="0"/>
            <a:r>
              <a:rPr lang="en-US" dirty="0" smtClean="0"/>
              <a:t>Factors in ethanol production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897195" y="2556931"/>
            <a:ext cx="5842818" cy="3664889"/>
          </a:xfrm>
        </p:spPr>
        <p:txBody>
          <a:bodyPr numCol="1">
            <a:normAutofit/>
          </a:bodyPr>
          <a:lstStyle/>
          <a:p>
            <a:pPr lvl="1"/>
            <a:r>
              <a:rPr lang="en-US" dirty="0"/>
              <a:t>In choosing which crops that are made into ethanol, individuals must look at both yield and economics. </a:t>
            </a:r>
          </a:p>
          <a:p>
            <a:pPr lvl="2"/>
            <a:r>
              <a:rPr lang="en-US" dirty="0" smtClean="0"/>
              <a:t>Production requires a steady source (i.e. food waste could be inconsistent)</a:t>
            </a:r>
          </a:p>
          <a:p>
            <a:pPr lvl="2"/>
            <a:r>
              <a:rPr lang="en-US" dirty="0" smtClean="0"/>
              <a:t>Distance feedstock travels to ethanol plant determines feasibility (usually not more than 30-40 miles is considered economically viable)</a:t>
            </a:r>
          </a:p>
          <a:p>
            <a:pPr lvl="2"/>
            <a:r>
              <a:rPr lang="en-US" dirty="0" smtClean="0"/>
              <a:t>Distance from ethanol plant to end user (60 to 100 miles is considered economically feasible)</a:t>
            </a:r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48291" y="2452252"/>
            <a:ext cx="4883099" cy="37695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26698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64140" y="273124"/>
            <a:ext cx="1638739" cy="956113"/>
          </a:xfrm>
          <a:prstGeom prst="rect">
            <a:avLst/>
          </a:prstGeom>
          <a:ln w="3175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lvl="0"/>
            <a:r>
              <a:rPr lang="en-US" dirty="0" smtClean="0"/>
              <a:t>Factors in ethanol production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 numCol="1">
            <a:normAutofit/>
          </a:bodyPr>
          <a:lstStyle/>
          <a:p>
            <a:pPr lvl="1"/>
            <a:r>
              <a:rPr lang="en-US" dirty="0" smtClean="0"/>
              <a:t>Economy-supply </a:t>
            </a:r>
            <a:r>
              <a:rPr lang="en-US" dirty="0"/>
              <a:t>and demand curve. The price of gasoline is a determining factor of whether or not to turn crops to gas.</a:t>
            </a:r>
          </a:p>
          <a:p>
            <a:pPr lvl="2"/>
            <a:r>
              <a:rPr lang="en-US" dirty="0"/>
              <a:t>Example of sugar beets: Prices are low, demand is low, and sugar refineries are closing their doors; resulting in a higher alcohol per acre yield</a:t>
            </a:r>
            <a:r>
              <a:rPr lang="en-US" dirty="0" smtClean="0"/>
              <a:t>.</a:t>
            </a:r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42199" y="3704304"/>
            <a:ext cx="2289841" cy="24424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18701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1255</TotalTime>
  <Words>371</Words>
  <Application>Microsoft Office PowerPoint</Application>
  <PresentationFormat>Widescreen</PresentationFormat>
  <Paragraphs>43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2" baseType="lpstr">
      <vt:lpstr>Arial</vt:lpstr>
      <vt:lpstr>Calibri</vt:lpstr>
      <vt:lpstr>Century Gothic</vt:lpstr>
      <vt:lpstr>Garamond</vt:lpstr>
      <vt:lpstr>Organic</vt:lpstr>
      <vt:lpstr>Ethanol Inputs</vt:lpstr>
      <vt:lpstr>Ethanol is a product of fermentation</vt:lpstr>
      <vt:lpstr>Feedstocks</vt:lpstr>
      <vt:lpstr>Factors in ethanol production</vt:lpstr>
      <vt:lpstr>Comparing to biodiesel production</vt:lpstr>
      <vt:lpstr>Factors in ethanol production</vt:lpstr>
      <vt:lpstr>Factors in ethanol production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Educating Iowans with a focus on youth regarding  the breadth and global significance of agriculture.</dc:title>
  <dc:creator>Will Fett</dc:creator>
  <cp:lastModifiedBy>Will Fett</cp:lastModifiedBy>
  <cp:revision>47</cp:revision>
  <cp:lastPrinted>2015-02-23T11:22:58Z</cp:lastPrinted>
  <dcterms:created xsi:type="dcterms:W3CDTF">2015-02-17T22:12:25Z</dcterms:created>
  <dcterms:modified xsi:type="dcterms:W3CDTF">2015-11-17T21:28:09Z</dcterms:modified>
</cp:coreProperties>
</file>